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3" r:id="rId10"/>
    <p:sldId id="262" r:id="rId11"/>
    <p:sldId id="266" r:id="rId12"/>
    <p:sldId id="270" r:id="rId13"/>
    <p:sldId id="268" r:id="rId14"/>
    <p:sldId id="267" r:id="rId15"/>
    <p:sldId id="269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D88C7-3313-4733-BE82-098296FAF0DE}" type="doc">
      <dgm:prSet loTypeId="urn:microsoft.com/office/officeart/2005/8/layout/vList2" loCatId="list" qsTypeId="urn:microsoft.com/office/officeart/2005/8/quickstyle/3d9" qsCatId="3D" csTypeId="urn:microsoft.com/office/officeart/2005/8/colors/accent0_1" csCatId="mainScheme" phldr="1"/>
      <dgm:spPr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ru-RU"/>
        </a:p>
      </dgm:t>
    </dgm:pt>
    <dgm:pt modelId="{313720FC-2277-40FB-BE75-33AD31DC8673}">
      <dgm:prSet/>
      <dgm:spPr>
        <a:solidFill>
          <a:schemeClr val="accent4">
            <a:lumMod val="20000"/>
            <a:lumOff val="80000"/>
          </a:schemeClr>
        </a:solidFill>
        <a:effectLst>
          <a:softEdge rad="12700"/>
        </a:effectLst>
        <a:sp3d extrusionH="152250" prstMaterial="matte">
          <a:bevelT w="165100" prst="coolSlant"/>
        </a:sp3d>
      </dgm:spPr>
      <dgm:t>
        <a:bodyPr/>
        <a:lstStyle/>
        <a:p>
          <a:pPr algn="just" rtl="0"/>
          <a:r>
            <a:rPr lang="ru-RU" dirty="0">
              <a:solidFill>
                <a:srgbClr val="002060"/>
              </a:solidFill>
            </a:rPr>
            <a:t>За принятие решения должно проголосовать квалифицированное большинство </a:t>
          </a:r>
          <a:r>
            <a:rPr lang="ru-RU" dirty="0">
              <a:solidFill>
                <a:srgbClr val="C00000"/>
              </a:solidFill>
            </a:rPr>
            <a:t>(не менее 52%)</a:t>
          </a:r>
          <a:r>
            <a:rPr lang="ru-RU" dirty="0">
              <a:solidFill>
                <a:srgbClr val="002060"/>
              </a:solidFill>
            </a:rPr>
            <a:t> от присутствующих при наличии кворума</a:t>
          </a:r>
        </a:p>
      </dgm:t>
    </dgm:pt>
    <dgm:pt modelId="{49057B27-289F-48AE-A8CE-AFBCF358DFE8}" type="parTrans" cxnId="{0525C7CC-12A1-44C2-8F8A-2C65370EFDE1}">
      <dgm:prSet/>
      <dgm:spPr/>
      <dgm:t>
        <a:bodyPr/>
        <a:lstStyle/>
        <a:p>
          <a:endParaRPr lang="ru-RU"/>
        </a:p>
      </dgm:t>
    </dgm:pt>
    <dgm:pt modelId="{6E6768B4-74F0-42CF-A337-F9AE55D29244}" type="sibTrans" cxnId="{0525C7CC-12A1-44C2-8F8A-2C65370EFDE1}">
      <dgm:prSet/>
      <dgm:spPr/>
      <dgm:t>
        <a:bodyPr/>
        <a:lstStyle/>
        <a:p>
          <a:endParaRPr lang="ru-RU"/>
        </a:p>
      </dgm:t>
    </dgm:pt>
    <dgm:pt modelId="{096C247A-C9C9-4312-AC69-2E1AF9810115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endParaRPr lang="ru-RU" i="1" dirty="0"/>
        </a:p>
      </dgm:t>
    </dgm:pt>
    <dgm:pt modelId="{26CCDAC4-5DEE-4A7E-9A7F-B9FE85B9F1F5}" type="parTrans" cxnId="{584B12FC-62C6-4B32-9557-86F7DAD8C23F}">
      <dgm:prSet/>
      <dgm:spPr/>
      <dgm:t>
        <a:bodyPr/>
        <a:lstStyle/>
        <a:p>
          <a:endParaRPr lang="ru-RU"/>
        </a:p>
      </dgm:t>
    </dgm:pt>
    <dgm:pt modelId="{9F77BDFB-79E6-4E47-9D7E-0D30518FF39B}" type="sibTrans" cxnId="{584B12FC-62C6-4B32-9557-86F7DAD8C23F}">
      <dgm:prSet/>
      <dgm:spPr/>
      <dgm:t>
        <a:bodyPr/>
        <a:lstStyle/>
        <a:p>
          <a:endParaRPr lang="ru-RU"/>
        </a:p>
      </dgm:t>
    </dgm:pt>
    <dgm:pt modelId="{CE144A2B-1BFB-45C6-8121-CB89B7D33072}" type="pres">
      <dgm:prSet presAssocID="{8C9D88C7-3313-4733-BE82-098296FAF0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BFA474-8F39-4C94-B43B-C68FBFDBB9DB}" type="pres">
      <dgm:prSet presAssocID="{313720FC-2277-40FB-BE75-33AD31DC867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10DED-DC6F-4269-BD36-A404D3EAAC00}" type="pres">
      <dgm:prSet presAssocID="{6E6768B4-74F0-42CF-A337-F9AE55D29244}" presName="spacer" presStyleCnt="0"/>
      <dgm:spPr/>
    </dgm:pt>
    <dgm:pt modelId="{DDB16954-ED71-4123-9F7E-298E08D9A0B1}" type="pres">
      <dgm:prSet presAssocID="{096C247A-C9C9-4312-AC69-2E1AF981011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25C7CC-12A1-44C2-8F8A-2C65370EFDE1}" srcId="{8C9D88C7-3313-4733-BE82-098296FAF0DE}" destId="{313720FC-2277-40FB-BE75-33AD31DC8673}" srcOrd="0" destOrd="0" parTransId="{49057B27-289F-48AE-A8CE-AFBCF358DFE8}" sibTransId="{6E6768B4-74F0-42CF-A337-F9AE55D29244}"/>
    <dgm:cxn modelId="{97D87283-604E-4A5E-9BAC-BA6F7EAA044A}" type="presOf" srcId="{096C247A-C9C9-4312-AC69-2E1AF9810115}" destId="{DDB16954-ED71-4123-9F7E-298E08D9A0B1}" srcOrd="0" destOrd="0" presId="urn:microsoft.com/office/officeart/2005/8/layout/vList2"/>
    <dgm:cxn modelId="{06C0DBC7-9E35-4131-A04E-E236FCC0F6A5}" type="presOf" srcId="{8C9D88C7-3313-4733-BE82-098296FAF0DE}" destId="{CE144A2B-1BFB-45C6-8121-CB89B7D33072}" srcOrd="0" destOrd="0" presId="urn:microsoft.com/office/officeart/2005/8/layout/vList2"/>
    <dgm:cxn modelId="{84AE1E0E-D22A-4563-B5BE-2B9B01F194FA}" type="presOf" srcId="{313720FC-2277-40FB-BE75-33AD31DC8673}" destId="{43BFA474-8F39-4C94-B43B-C68FBFDBB9DB}" srcOrd="0" destOrd="0" presId="urn:microsoft.com/office/officeart/2005/8/layout/vList2"/>
    <dgm:cxn modelId="{584B12FC-62C6-4B32-9557-86F7DAD8C23F}" srcId="{8C9D88C7-3313-4733-BE82-098296FAF0DE}" destId="{096C247A-C9C9-4312-AC69-2E1AF9810115}" srcOrd="1" destOrd="0" parTransId="{26CCDAC4-5DEE-4A7E-9A7F-B9FE85B9F1F5}" sibTransId="{9F77BDFB-79E6-4E47-9D7E-0D30518FF39B}"/>
    <dgm:cxn modelId="{78D07436-30AA-4932-B727-DFFF18035F12}" type="presParOf" srcId="{CE144A2B-1BFB-45C6-8121-CB89B7D33072}" destId="{43BFA474-8F39-4C94-B43B-C68FBFDBB9DB}" srcOrd="0" destOrd="0" presId="urn:microsoft.com/office/officeart/2005/8/layout/vList2"/>
    <dgm:cxn modelId="{EECD5E14-EDE5-4FED-A993-A0C2FC86ACE6}" type="presParOf" srcId="{CE144A2B-1BFB-45C6-8121-CB89B7D33072}" destId="{82910DED-DC6F-4269-BD36-A404D3EAAC00}" srcOrd="1" destOrd="0" presId="urn:microsoft.com/office/officeart/2005/8/layout/vList2"/>
    <dgm:cxn modelId="{F7FA895F-32B4-4355-8758-65D633F41A90}" type="presParOf" srcId="{CE144A2B-1BFB-45C6-8121-CB89B7D33072}" destId="{DDB16954-ED71-4123-9F7E-298E08D9A0B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FA474-8F39-4C94-B43B-C68FBFDBB9DB}">
      <dsp:nvSpPr>
        <dsp:cNvPr id="0" name=""/>
        <dsp:cNvSpPr/>
      </dsp:nvSpPr>
      <dsp:spPr>
        <a:xfrm>
          <a:off x="0" y="39110"/>
          <a:ext cx="8215370" cy="237509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softEdge rad="12700"/>
        </a:effectLst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marL="0" lvl="0" indent="0" algn="just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>
              <a:solidFill>
                <a:srgbClr val="002060"/>
              </a:solidFill>
            </a:rPr>
            <a:t>За принятие решения должно проголосовать квалифицированное большинство </a:t>
          </a:r>
          <a:r>
            <a:rPr lang="ru-RU" sz="3500" kern="1200" dirty="0">
              <a:solidFill>
                <a:srgbClr val="C00000"/>
              </a:solidFill>
            </a:rPr>
            <a:t>(не менее 52%)</a:t>
          </a:r>
          <a:r>
            <a:rPr lang="ru-RU" sz="3500" kern="1200" dirty="0">
              <a:solidFill>
                <a:srgbClr val="002060"/>
              </a:solidFill>
            </a:rPr>
            <a:t> от присутствующих при наличии кворума</a:t>
          </a:r>
        </a:p>
      </dsp:txBody>
      <dsp:txXfrm>
        <a:off x="115943" y="155053"/>
        <a:ext cx="7983484" cy="2143213"/>
      </dsp:txXfrm>
    </dsp:sp>
    <dsp:sp modelId="{DDB16954-ED71-4123-9F7E-298E08D9A0B1}">
      <dsp:nvSpPr>
        <dsp:cNvPr id="0" name=""/>
        <dsp:cNvSpPr/>
      </dsp:nvSpPr>
      <dsp:spPr>
        <a:xfrm>
          <a:off x="0" y="2515010"/>
          <a:ext cx="8215370" cy="237509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  <a:sp3d extrusionH="28000" prstMaterial="matte"/>
        </a:bodyPr>
        <a:lstStyle/>
        <a:p>
          <a:pPr marL="0" lvl="0" indent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500" i="1" kern="1200" dirty="0"/>
        </a:p>
      </dsp:txBody>
      <dsp:txXfrm>
        <a:off x="115943" y="2630953"/>
        <a:ext cx="7983484" cy="2143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AA023-15F1-4D9F-9DB7-F44A60445D37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C7B44-80F4-437C-8C05-88D08D8C6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C32A0-C406-4AE5-9A33-CF7946930E89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49E9E-E1E6-42C3-AF2F-D10DAE6DA1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71612"/>
            <a:ext cx="8286808" cy="321470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Уставные вопросы деятельности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профсоюзных организаций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500042"/>
            <a:ext cx="6572296" cy="752468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Свердловская областная организация Общероссийского Профсоюза образования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86314" y="5000636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err="1">
                <a:solidFill>
                  <a:srgbClr val="002060"/>
                </a:solidFill>
              </a:rPr>
              <a:t>Шулепова</a:t>
            </a:r>
            <a:r>
              <a:rPr lang="ru-RU" sz="2000" dirty="0">
                <a:solidFill>
                  <a:srgbClr val="002060"/>
                </a:solidFill>
              </a:rPr>
              <a:t> Светлана Павловна, </a:t>
            </a:r>
          </a:p>
          <a:p>
            <a:pPr algn="r"/>
            <a:r>
              <a:rPr lang="ru-RU" sz="2000" dirty="0">
                <a:solidFill>
                  <a:srgbClr val="002060"/>
                </a:solidFill>
              </a:rPr>
              <a:t>зав. организационным отделом</a:t>
            </a:r>
          </a:p>
        </p:txBody>
      </p:sp>
      <p:pic>
        <p:nvPicPr>
          <p:cNvPr id="1026" name="Picture 2" descr="C:\Users\prof\Desktop\Картинки\logo- без подложки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689453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071546"/>
            <a:ext cx="8215370" cy="3214710"/>
          </a:xfrm>
        </p:spPr>
        <p:txBody>
          <a:bodyPr>
            <a:noAutofit/>
          </a:bodyPr>
          <a:lstStyle/>
          <a:p>
            <a:pPr algn="l"/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РОП (республиканская, краевая, областная и иные) -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добровольное объединение членов Профсоюза, состоящих на учете в ППО, действующее на </a:t>
            </a:r>
            <a:r>
              <a:rPr lang="ru-RU" sz="2800" b="1" dirty="0">
                <a:solidFill>
                  <a:srgbClr val="002060"/>
                </a:solidFill>
              </a:rPr>
              <a:t>территории </a:t>
            </a:r>
            <a:r>
              <a:rPr lang="ru-RU" sz="2800" dirty="0">
                <a:solidFill>
                  <a:srgbClr val="002060"/>
                </a:solidFill>
              </a:rPr>
              <a:t>одного или нескольких </a:t>
            </a:r>
            <a:r>
              <a:rPr lang="ru-RU" sz="2800" b="1" dirty="0">
                <a:solidFill>
                  <a:srgbClr val="002060"/>
                </a:solidFill>
              </a:rPr>
              <a:t>субъектов</a:t>
            </a:r>
            <a:r>
              <a:rPr lang="ru-RU" sz="2800" dirty="0">
                <a:solidFill>
                  <a:srgbClr val="002060"/>
                </a:solidFill>
              </a:rPr>
              <a:t> Российской </a:t>
            </a:r>
            <a:r>
              <a:rPr lang="ru-RU" sz="2800" dirty="0" smtClean="0">
                <a:solidFill>
                  <a:srgbClr val="002060"/>
                </a:solidFill>
              </a:rPr>
              <a:t>Федерации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(территориальный принцип)</a:t>
            </a:r>
            <a:endParaRPr lang="ru-RU" sz="2800" dirty="0">
              <a:solidFill>
                <a:srgbClr val="002060"/>
              </a:solidFill>
            </a:endParaRPr>
          </a:p>
          <a:p>
            <a:pPr algn="l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региональная организация Профсоюза (РОП)?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0"/>
            <a:ext cx="871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Какие органы образуются в организациях Профсоюза?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428604"/>
            <a:ext cx="371477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Высший орган:</a:t>
            </a:r>
          </a:p>
          <a:p>
            <a:pPr algn="ctr"/>
            <a:r>
              <a:rPr lang="ru-RU" dirty="0"/>
              <a:t>Профсоюз - Съезд</a:t>
            </a:r>
          </a:p>
          <a:p>
            <a:pPr algn="ctr"/>
            <a:r>
              <a:rPr lang="ru-RU" dirty="0"/>
              <a:t>ТОП, РОП – конференция</a:t>
            </a:r>
          </a:p>
          <a:p>
            <a:pPr algn="ctr"/>
            <a:r>
              <a:rPr lang="ru-RU" dirty="0"/>
              <a:t>ППО – собрание (конференция)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85720" y="1500174"/>
            <a:ext cx="4286280" cy="20369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800" dirty="0">
                <a:solidFill>
                  <a:srgbClr val="FFFF00"/>
                </a:solidFill>
              </a:rPr>
              <a:t>Коллегиальный руководящий орган: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Профсоюз – ЦС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ТОП, РОП – комитет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ППО – профсоюзный комитет*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* в малочисленной ППО может не избираться: полномочия выполняет собрание</a:t>
            </a:r>
          </a:p>
        </p:txBody>
      </p:sp>
      <p:sp>
        <p:nvSpPr>
          <p:cNvPr id="8" name="Подзаголовок 5"/>
          <p:cNvSpPr txBox="1">
            <a:spLocks/>
          </p:cNvSpPr>
          <p:nvPr/>
        </p:nvSpPr>
        <p:spPr>
          <a:xfrm>
            <a:off x="285720" y="3571876"/>
            <a:ext cx="4286280" cy="13645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Коллегиальный исполнительный</a:t>
            </a:r>
            <a:r>
              <a:rPr kumimoji="0" lang="ru-RU" sz="29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Профсоюз – Исполком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ТОП, РОП – президиум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900" dirty="0">
                <a:solidFill>
                  <a:schemeClr val="bg1"/>
                </a:solidFill>
              </a:rPr>
              <a:t>ППО с правами ТОП – президиум*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*может</a:t>
            </a:r>
            <a:r>
              <a:rPr kumimoji="0" lang="ru-RU" sz="29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не избираться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одзаголовок 5"/>
          <p:cNvSpPr txBox="1">
            <a:spLocks/>
          </p:cNvSpPr>
          <p:nvPr/>
        </p:nvSpPr>
        <p:spPr>
          <a:xfrm>
            <a:off x="285720" y="4929198"/>
            <a:ext cx="4286280" cy="7858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Единоличный</a:t>
            </a:r>
            <a:r>
              <a:rPr kumimoji="0" lang="ru-RU" sz="29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исполнительный</a:t>
            </a:r>
            <a:r>
              <a:rPr kumimoji="0" lang="ru-RU" sz="29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Председатель</a:t>
            </a:r>
          </a:p>
        </p:txBody>
      </p:sp>
      <p:sp>
        <p:nvSpPr>
          <p:cNvPr id="10" name="Подзаголовок 5"/>
          <p:cNvSpPr txBox="1">
            <a:spLocks/>
          </p:cNvSpPr>
          <p:nvPr/>
        </p:nvSpPr>
        <p:spPr>
          <a:xfrm>
            <a:off x="4714876" y="2714620"/>
            <a:ext cx="4286280" cy="157163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Контрольно-ревизионный</a:t>
            </a:r>
            <a:r>
              <a:rPr kumimoji="0" lang="ru-RU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Контрольно-ревизионные</a:t>
            </a:r>
            <a:r>
              <a:rPr kumimoji="0" lang="ru-RU" sz="18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комиссии (КРК) на каждом уровне структуры*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baseline="0" dirty="0">
                <a:solidFill>
                  <a:schemeClr val="bg1"/>
                </a:solidFill>
              </a:rPr>
              <a:t>*в</a:t>
            </a:r>
            <a:r>
              <a:rPr lang="ru-RU" dirty="0">
                <a:solidFill>
                  <a:schemeClr val="bg1"/>
                </a:solidFill>
              </a:rPr>
              <a:t> малочисленной ППО – полномочия КРК выполняет собрание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5657671"/>
            <a:ext cx="8429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Комитет, президиум, председатель, КРК избираются на заседании ВЫСШЕГО органа – это ИСКЛЮЧИТЕЛЬНАЯ компетенция собрания, конференции, Съезда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8929718" cy="5857916"/>
          </a:xfrm>
        </p:spPr>
        <p:txBody>
          <a:bodyPr>
            <a:noAutofit/>
          </a:bodyPr>
          <a:lstStyle/>
          <a:p>
            <a:pPr algn="l"/>
            <a:r>
              <a:rPr lang="ru-RU" sz="2800" u="sng" dirty="0">
                <a:solidFill>
                  <a:srgbClr val="002060"/>
                </a:solidFill>
              </a:rPr>
              <a:t>Правомочность заседаний (кворум)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Съезд, конференция </a:t>
            </a:r>
            <a:r>
              <a:rPr lang="ru-RU" sz="2800" dirty="0">
                <a:solidFill>
                  <a:srgbClr val="002060"/>
                </a:solidFill>
              </a:rPr>
              <a:t>– участие не менее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2/3</a:t>
            </a:r>
            <a:r>
              <a:rPr lang="ru-RU" sz="2800" dirty="0">
                <a:solidFill>
                  <a:srgbClr val="002060"/>
                </a:solidFill>
              </a:rPr>
              <a:t> делегатов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Собрание</a:t>
            </a:r>
            <a:r>
              <a:rPr lang="ru-RU" sz="2800" dirty="0">
                <a:solidFill>
                  <a:srgbClr val="002060"/>
                </a:solidFill>
              </a:rPr>
              <a:t> – участие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половины </a:t>
            </a:r>
            <a:r>
              <a:rPr lang="ru-RU" sz="2800" dirty="0">
                <a:solidFill>
                  <a:srgbClr val="002060"/>
                </a:solidFill>
              </a:rPr>
              <a:t>членов Профсоюза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Комитет, президиум, КРК </a:t>
            </a:r>
            <a:r>
              <a:rPr lang="ru-RU" sz="2800" dirty="0">
                <a:solidFill>
                  <a:srgbClr val="002060"/>
                </a:solidFill>
              </a:rPr>
              <a:t>– участие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половины </a:t>
            </a:r>
            <a:r>
              <a:rPr lang="ru-RU" sz="2800" dirty="0">
                <a:solidFill>
                  <a:srgbClr val="002060"/>
                </a:solidFill>
              </a:rPr>
              <a:t>избранных членов коллегиального органа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Регламент, форма голосования (открытое, тайное)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</a:rPr>
              <a:t>определяются на заседании коллегиального органа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Принятие решений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Большинством голосов </a:t>
            </a:r>
            <a:r>
              <a:rPr lang="ru-RU" sz="2800" dirty="0">
                <a:solidFill>
                  <a:srgbClr val="002060"/>
                </a:solidFill>
              </a:rPr>
              <a:t>при наличии кворума </a:t>
            </a:r>
            <a:r>
              <a:rPr lang="ru-RU" sz="2400" dirty="0">
                <a:solidFill>
                  <a:srgbClr val="002060"/>
                </a:solidFill>
              </a:rPr>
              <a:t>(кроме вопросов исключительной компетенции высшего органа –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52%)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Форма заседания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очная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(при необходимости с использованием ИКТ)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работают органы профсоюзных организаций?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428596" y="1357298"/>
          <a:ext cx="821537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5720" y="214290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принимаются решения по вопросам исключительной компетенции?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pic>
        <p:nvPicPr>
          <p:cNvPr id="1026" name="Picture 2" descr="C:\Users\prof\Desktop\hands3-450x38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3786190"/>
            <a:ext cx="3071833" cy="2402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857232"/>
            <a:ext cx="8358246" cy="5643602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rgbClr val="002060"/>
                </a:solidFill>
              </a:rPr>
              <a:t>Вопросы исключительной компетенции профсоюзного органа </a:t>
            </a:r>
            <a:r>
              <a:rPr lang="ru-RU" sz="2400" b="1" dirty="0">
                <a:solidFill>
                  <a:srgbClr val="002060"/>
                </a:solidFill>
              </a:rPr>
              <a:t>не могут переданы </a:t>
            </a:r>
            <a:r>
              <a:rPr lang="ru-RU" sz="2400" dirty="0">
                <a:solidFill>
                  <a:srgbClr val="002060"/>
                </a:solidFill>
              </a:rPr>
              <a:t>им для решения другим органам: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Какие вопросы относятся к исключительной компетенции?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714488"/>
            <a:ext cx="821537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Определение приоритетных направлений деятельности организации Профсоюза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2786058"/>
            <a:ext cx="821537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Заслушивание отчетов выборных органов по всем направлениям деятельности и о выполнении решений высшего органа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3857628"/>
            <a:ext cx="8286808" cy="114300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Образование путем избрания комитета, президиума, избрание председателя, контрольно-ревизионной комиссии и досрочное прекращение полномочий каждого органа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5143512"/>
            <a:ext cx="828680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Принятие решения о реорганизации, ликвидации организации на основании решения вышестоящего выборного коллегиального исполнительного органа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500174"/>
            <a:ext cx="8572560" cy="471490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Срок полномочий выборных органов всех организаций Профсоюза (ППО, ТОП, РОП) и Профсоюза – </a:t>
            </a:r>
          </a:p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лет*</a:t>
            </a:r>
          </a:p>
          <a:p>
            <a:pPr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Следующие отчеты и выборы в Профсоюзе 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пройдут в единые сроки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 2024 году</a:t>
            </a:r>
          </a:p>
          <a:p>
            <a:pPr>
              <a:spcBef>
                <a:spcPts val="0"/>
              </a:spcBef>
            </a:pPr>
            <a:endParaRPr lang="ru-RU" sz="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400" dirty="0">
                <a:solidFill>
                  <a:srgbClr val="002060"/>
                </a:solidFill>
              </a:rPr>
              <a:t>Срок полномочий выборных органов может быть увеличен при возникновении обстоятельств </a:t>
            </a:r>
            <a:r>
              <a:rPr lang="ru-RU" sz="2400" b="1" dirty="0">
                <a:solidFill>
                  <a:srgbClr val="002060"/>
                </a:solidFill>
              </a:rPr>
              <a:t>непреодолимой силы </a:t>
            </a:r>
            <a:r>
              <a:rPr lang="ru-RU" sz="2400" dirty="0">
                <a:solidFill>
                  <a:srgbClr val="002060"/>
                </a:solidFill>
              </a:rPr>
              <a:t>на период до проведения заседания высшего органа после окончания обстоятельств непреодолимой силы</a:t>
            </a:r>
          </a:p>
          <a:p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На какой срок избираются выборные органы организаций Профсоюза?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14356"/>
            <a:ext cx="8786874" cy="5857916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FF0000"/>
                </a:solidFill>
              </a:rPr>
              <a:t>В ППО </a:t>
            </a:r>
            <a:r>
              <a:rPr lang="ru-RU" sz="2800" dirty="0">
                <a:solidFill>
                  <a:srgbClr val="002060"/>
                </a:solidFill>
              </a:rPr>
              <a:t>– выборный коллегиальный исполнительный орган, образуемый при необходимости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</a:rPr>
              <a:t>В ТОП, РОП </a:t>
            </a:r>
            <a:r>
              <a:rPr lang="ru-RU" sz="2800" dirty="0">
                <a:solidFill>
                  <a:srgbClr val="002060"/>
                </a:solidFill>
              </a:rPr>
              <a:t>– выборный коллегиальный </a:t>
            </a:r>
            <a:r>
              <a:rPr lang="ru-RU" sz="2800" b="1" dirty="0">
                <a:solidFill>
                  <a:srgbClr val="002060"/>
                </a:solidFill>
              </a:rPr>
              <a:t>постоянно действующий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исполнительный орган</a:t>
            </a: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Избирается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на конференции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Количественный состав </a:t>
            </a:r>
            <a:r>
              <a:rPr lang="ru-RU" sz="2400" b="1" dirty="0">
                <a:solidFill>
                  <a:srgbClr val="002060"/>
                </a:solidFill>
              </a:rPr>
              <a:t>(не более </a:t>
            </a:r>
            <a:r>
              <a:rPr lang="ru-RU" b="1" dirty="0">
                <a:solidFill>
                  <a:srgbClr val="002060"/>
                </a:solidFill>
              </a:rPr>
              <a:t>¼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от количественного состава комитета в соотв. </a:t>
            </a:r>
            <a:r>
              <a:rPr lang="ru-RU" sz="2400" dirty="0" smtClean="0">
                <a:solidFill>
                  <a:srgbClr val="002060"/>
                </a:solidFill>
              </a:rPr>
              <a:t>со ст. 65.3 Гражданского кодекса Российской Федерации)</a:t>
            </a:r>
            <a:endParaRPr lang="ru-RU" sz="2400" b="1" dirty="0">
              <a:solidFill>
                <a:srgbClr val="002060"/>
              </a:solidFill>
            </a:endParaRP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 Персональный состав – </a:t>
            </a:r>
            <a:r>
              <a:rPr lang="ru-RU" sz="2800" dirty="0">
                <a:solidFill>
                  <a:srgbClr val="002060"/>
                </a:solidFill>
              </a:rPr>
              <a:t>избирается только из членов комитета</a:t>
            </a:r>
          </a:p>
          <a:p>
            <a:pPr algn="l"/>
            <a:r>
              <a:rPr lang="ru-RU" sz="2800" dirty="0">
                <a:solidFill>
                  <a:srgbClr val="C00000"/>
                </a:solidFill>
              </a:rPr>
              <a:t>Ротация членов президиума не предусмотрена Уставом</a:t>
            </a:r>
          </a:p>
          <a:p>
            <a:pPr algn="l"/>
            <a:r>
              <a:rPr lang="ru-RU" sz="2600" dirty="0">
                <a:solidFill>
                  <a:srgbClr val="C00000"/>
                </a:solidFill>
              </a:rPr>
              <a:t>Только конференция организации имеет право досрочно прекратить полномочия и избрать новых членов президиума</a:t>
            </a:r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Что нужно знать о президиуме организации?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14356"/>
            <a:ext cx="8858312" cy="5929354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Избирается</a:t>
            </a:r>
            <a:r>
              <a:rPr lang="ru-RU" sz="2600" dirty="0" smtClean="0">
                <a:solidFill>
                  <a:srgbClr val="002060"/>
                </a:solidFill>
              </a:rPr>
              <a:t> и освобождается от должности* на заседании </a:t>
            </a:r>
            <a:r>
              <a:rPr lang="ru-RU" sz="2600" b="1" dirty="0" smtClean="0">
                <a:solidFill>
                  <a:srgbClr val="002060"/>
                </a:solidFill>
              </a:rPr>
              <a:t>высшего органа </a:t>
            </a:r>
            <a:r>
              <a:rPr lang="ru-RU" sz="2600" dirty="0" smtClean="0">
                <a:solidFill>
                  <a:srgbClr val="002060"/>
                </a:solidFill>
              </a:rPr>
              <a:t>(собрании, конференции, Съезде)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(*увольнение по собственному желанию – по решению комитета)</a:t>
            </a:r>
          </a:p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Количество голосов «за» </a:t>
            </a:r>
            <a:r>
              <a:rPr lang="ru-RU" sz="2600" dirty="0" smtClean="0">
                <a:solidFill>
                  <a:srgbClr val="002060"/>
                </a:solidFill>
              </a:rPr>
              <a:t>- не менее 52% присутствовавших на конференции делегатов (на собрании – членов Профсоюза) при наличии кворума</a:t>
            </a:r>
          </a:p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Срок полномочий </a:t>
            </a:r>
            <a:r>
              <a:rPr lang="ru-RU" sz="2600" dirty="0" smtClean="0">
                <a:solidFill>
                  <a:srgbClr val="002060"/>
                </a:solidFill>
              </a:rPr>
              <a:t>– 5 лет (если избран между едиными сроками отчетов и выборов – на срок полномочий комитета)</a:t>
            </a:r>
          </a:p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Полномочия</a:t>
            </a:r>
            <a:r>
              <a:rPr lang="ru-RU" sz="2600" dirty="0" smtClean="0">
                <a:solidFill>
                  <a:srgbClr val="002060"/>
                </a:solidFill>
              </a:rPr>
              <a:t> председателя как единоличного исполнительного органа и представителя работодателя - </a:t>
            </a:r>
            <a:r>
              <a:rPr lang="ru-RU" sz="2600" b="1" dirty="0" smtClean="0">
                <a:solidFill>
                  <a:srgbClr val="002060"/>
                </a:solidFill>
              </a:rPr>
              <a:t>с момента избрания на конференции (собрании)</a:t>
            </a:r>
          </a:p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Полномочия </a:t>
            </a:r>
            <a:r>
              <a:rPr lang="ru-RU" sz="2600" dirty="0" smtClean="0">
                <a:solidFill>
                  <a:srgbClr val="002060"/>
                </a:solidFill>
              </a:rPr>
              <a:t>председателя как лица, действующего без доверенности от имени организации (хозяйствующего субъекта в отношении третьих лиц) – </a:t>
            </a:r>
            <a:r>
              <a:rPr lang="ru-RU" sz="2600" b="1" dirty="0" smtClean="0">
                <a:solidFill>
                  <a:srgbClr val="002060"/>
                </a:solidFill>
              </a:rPr>
              <a:t>с момента регистрации в ЕГРЮЛ</a:t>
            </a:r>
            <a:endParaRPr lang="ru-RU" sz="26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Что нужно знать о </a:t>
            </a:r>
            <a:r>
              <a:rPr lang="ru-RU" sz="2800" b="1" dirty="0" smtClean="0">
                <a:solidFill>
                  <a:srgbClr val="002060"/>
                </a:solidFill>
              </a:rPr>
              <a:t>председателе организации</a:t>
            </a:r>
            <a:r>
              <a:rPr lang="ru-RU" sz="28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14356"/>
            <a:ext cx="8786874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Ведет заседания </a:t>
            </a:r>
            <a:r>
              <a:rPr lang="ru-RU" sz="2600" dirty="0" smtClean="0">
                <a:solidFill>
                  <a:srgbClr val="002060"/>
                </a:solidFill>
              </a:rPr>
              <a:t>выборных коллегиальных органов (комитета, президиума)*</a:t>
            </a:r>
          </a:p>
          <a:p>
            <a:pPr algn="just">
              <a:spcBef>
                <a:spcPts val="0"/>
              </a:spcBef>
            </a:pPr>
            <a:r>
              <a:rPr lang="ru-RU" sz="2400" i="1" dirty="0" smtClean="0">
                <a:solidFill>
                  <a:srgbClr val="002060"/>
                </a:solidFill>
              </a:rPr>
              <a:t>(*в его отсутствие заместитель председателя организации Профсоюза или член выборного коллегиального органа)</a:t>
            </a:r>
          </a:p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Подотчетен </a:t>
            </a:r>
            <a:r>
              <a:rPr lang="ru-RU" sz="2600" dirty="0" smtClean="0">
                <a:solidFill>
                  <a:srgbClr val="002060"/>
                </a:solidFill>
              </a:rPr>
              <a:t>высшему органу организации Профсоюза (собранию, конференции) и комитету </a:t>
            </a:r>
          </a:p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Является</a:t>
            </a:r>
            <a:r>
              <a:rPr lang="ru-RU" sz="2600" dirty="0" smtClean="0">
                <a:solidFill>
                  <a:srgbClr val="002060"/>
                </a:solidFill>
              </a:rPr>
              <a:t> делегатом конференции соответствующей организации Профсоюза, членом выборных коллегиальных органов организации Профсоюза (комитета, президиума)</a:t>
            </a:r>
          </a:p>
          <a:p>
            <a:pPr algn="just">
              <a:spcBef>
                <a:spcPts val="0"/>
              </a:spcBef>
            </a:pPr>
            <a:r>
              <a:rPr lang="ru-RU" sz="2600" b="1" dirty="0" smtClean="0">
                <a:solidFill>
                  <a:srgbClr val="002060"/>
                </a:solidFill>
              </a:rPr>
              <a:t>Подписывает</a:t>
            </a:r>
            <a:r>
              <a:rPr lang="ru-RU" sz="2600" dirty="0" smtClean="0">
                <a:solidFill>
                  <a:srgbClr val="002060"/>
                </a:solidFill>
              </a:rPr>
              <a:t> распоряжения, протоколы заседаний и постановления выборных коллегиальных органов организации (комитета, президиума)</a:t>
            </a:r>
            <a:r>
              <a:rPr lang="ru-RU" sz="2600" dirty="0" smtClean="0">
                <a:solidFill>
                  <a:srgbClr val="FF0000"/>
                </a:solidFill>
              </a:rPr>
              <a:t>*</a:t>
            </a:r>
          </a:p>
          <a:p>
            <a:pPr algn="just">
              <a:spcBef>
                <a:spcPts val="0"/>
              </a:spcBef>
            </a:pPr>
            <a:r>
              <a:rPr lang="ru-RU" sz="2600" dirty="0" smtClean="0">
                <a:solidFill>
                  <a:srgbClr val="FF0000"/>
                </a:solidFill>
              </a:rPr>
              <a:t>*</a:t>
            </a:r>
            <a:r>
              <a:rPr lang="ru-RU" sz="2400" dirty="0" smtClean="0">
                <a:solidFill>
                  <a:srgbClr val="FF0000"/>
                </a:solidFill>
              </a:rPr>
              <a:t>Право подписывать протоколы и постановления должно быть зафиксировано в Регламенте работы президиума и комитета (примерные Регламенты утверждает Исполком и ЦС Профсоюза)</a:t>
            </a:r>
          </a:p>
          <a:p>
            <a:pPr algn="just"/>
            <a:endParaRPr lang="ru-RU" sz="2600" dirty="0" smtClean="0">
              <a:solidFill>
                <a:srgbClr val="002060"/>
              </a:solidFill>
            </a:endParaRPr>
          </a:p>
          <a:p>
            <a:pPr algn="just"/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Полномочия председателя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785794"/>
            <a:ext cx="8358246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1. Решение о принятии в члены Профсоюза принимает профсоюзный комитет ППО </a:t>
            </a:r>
            <a:r>
              <a:rPr lang="ru-RU" sz="2400" dirty="0" smtClean="0">
                <a:solidFill>
                  <a:srgbClr val="FF0000"/>
                </a:solidFill>
              </a:rPr>
              <a:t>не позднее 30 дней </a:t>
            </a:r>
            <a:r>
              <a:rPr lang="ru-RU" sz="2400" dirty="0" smtClean="0">
                <a:solidFill>
                  <a:srgbClr val="002060"/>
                </a:solidFill>
              </a:rPr>
              <a:t>со дня подачи заявления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2. </a:t>
            </a:r>
            <a:r>
              <a:rPr lang="ru-RU" sz="2400" dirty="0" smtClean="0">
                <a:solidFill>
                  <a:srgbClr val="FF0000"/>
                </a:solidFill>
              </a:rPr>
              <a:t>С 01.01.2021 </a:t>
            </a:r>
            <a:r>
              <a:rPr lang="ru-RU" sz="2400" dirty="0" smtClean="0">
                <a:solidFill>
                  <a:srgbClr val="002060"/>
                </a:solidFill>
              </a:rPr>
              <a:t>учет членов вновь вступивших в Профсоюз или сменивших место учета осуществляется только в автоматизированной системе (АИС)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3. Вновь вступившим в Профсоюз или сменившим место учета выдаются электронные профсоюзные билеты (ЭПБ) в виде пластиковой карты или в виде цифрового аналога в мобильном приложении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4.</a:t>
            </a:r>
            <a:r>
              <a:rPr lang="ru-RU" sz="2400" dirty="0" smtClean="0">
                <a:solidFill>
                  <a:srgbClr val="FF0000"/>
                </a:solidFill>
              </a:rPr>
              <a:t> До 01.01.2024 </a:t>
            </a:r>
            <a:r>
              <a:rPr lang="ru-RU" sz="2400" dirty="0" smtClean="0">
                <a:solidFill>
                  <a:srgbClr val="002060"/>
                </a:solidFill>
              </a:rPr>
              <a:t>производится перенос данных членов Профсоюза в АИС и замена членских профбилетов на бумажном носителе на ЭПБ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5. Пластиковая карта выдается члену Профсоюза не позднее </a:t>
            </a:r>
            <a:r>
              <a:rPr lang="ru-RU" sz="2400" dirty="0" smtClean="0">
                <a:solidFill>
                  <a:srgbClr val="FF0000"/>
                </a:solidFill>
              </a:rPr>
              <a:t>90 дней </a:t>
            </a:r>
            <a:r>
              <a:rPr lang="ru-RU" sz="2400" dirty="0" smtClean="0">
                <a:solidFill>
                  <a:srgbClr val="002060"/>
                </a:solidFill>
              </a:rPr>
              <a:t>после принятия решения о приеме в Профсоюз, приеме на учет, о замене профбилета</a:t>
            </a: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УЧЕТ ЧЛЕНОВ ПРОФСОЮЗА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274638"/>
            <a:ext cx="4214842" cy="615475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Устав Профсоюза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– </a:t>
            </a:r>
            <a:r>
              <a:rPr lang="ru-RU" sz="2800" u="sng" dirty="0">
                <a:solidFill>
                  <a:srgbClr val="002060"/>
                </a:solidFill>
                <a:latin typeface="+mn-lt"/>
              </a:rPr>
              <a:t>единственный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учредительный и правоустанавливающий документ первичных, территориальных, региональных организаций Профсоюза и Профсоюза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>Новая редакция Устава с тремя приложениями принята на 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en-US" sz="2800" dirty="0">
                <a:solidFill>
                  <a:srgbClr val="002060"/>
                </a:solidFill>
                <a:latin typeface="+mn-lt"/>
              </a:rPr>
              <a:t>VIII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 Съезде Профсоюза 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14 октября 2020 года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Содержимое 3" descr="unnam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85728"/>
            <a:ext cx="4357718" cy="6163403"/>
          </a:xfrm>
        </p:spPr>
      </p:pic>
      <p:sp>
        <p:nvSpPr>
          <p:cNvPr id="5" name="TextBox 4"/>
          <p:cNvSpPr txBox="1"/>
          <p:nvPr/>
        </p:nvSpPr>
        <p:spPr>
          <a:xfrm>
            <a:off x="5214942" y="6215082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785794"/>
            <a:ext cx="8786874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    В виде пластиковой карты           В виде цифрового аналога</a:t>
            </a: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					пластиковой карты в   					            мобильном приложении</a:t>
            </a:r>
          </a:p>
          <a:p>
            <a:pPr algn="just">
              <a:spcBef>
                <a:spcPts val="0"/>
              </a:spcBef>
            </a:pPr>
            <a:endParaRPr lang="ru-RU" sz="24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Электронный профсоюзный билет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928802"/>
            <a:ext cx="3419476" cy="214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2071678"/>
            <a:ext cx="1925003" cy="355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4214818"/>
            <a:ext cx="35623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714356"/>
            <a:ext cx="8358246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FF0000"/>
                </a:solidFill>
              </a:rPr>
              <a:t>Профсоюзный стаж </a:t>
            </a:r>
            <a:r>
              <a:rPr lang="ru-RU" sz="2400" dirty="0" smtClean="0">
                <a:solidFill>
                  <a:srgbClr val="002060"/>
                </a:solidFill>
              </a:rPr>
              <a:t>– общий период пребывания в Профсоюзе, исчисляемый </a:t>
            </a:r>
            <a:r>
              <a:rPr lang="ru-RU" sz="2400" dirty="0" smtClean="0">
                <a:solidFill>
                  <a:srgbClr val="FF0000"/>
                </a:solidFill>
              </a:rPr>
              <a:t>со дня подачи </a:t>
            </a:r>
            <a:r>
              <a:rPr lang="ru-RU" sz="2400" dirty="0" smtClean="0">
                <a:solidFill>
                  <a:srgbClr val="002060"/>
                </a:solidFill>
              </a:rPr>
              <a:t>заявления о вступлении в Профсоюз</a:t>
            </a:r>
          </a:p>
          <a:p>
            <a:pPr algn="just">
              <a:spcBef>
                <a:spcPts val="0"/>
              </a:spcBef>
            </a:pPr>
            <a:endParaRPr lang="ru-RU" sz="8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Лицо, исключенное из Профсоюза или </a:t>
            </a:r>
            <a:r>
              <a:rPr lang="ru-RU" sz="2400" b="1" dirty="0" smtClean="0">
                <a:solidFill>
                  <a:srgbClr val="002060"/>
                </a:solidFill>
              </a:rPr>
              <a:t>добровольно вышедшее из Профсоюза,</a:t>
            </a:r>
            <a:r>
              <a:rPr lang="ru-RU" sz="2400" dirty="0" smtClean="0">
                <a:solidFill>
                  <a:srgbClr val="002060"/>
                </a:solidFill>
              </a:rPr>
              <a:t> может быть вновь принято в Профсоюз не ранее, </a:t>
            </a:r>
            <a:r>
              <a:rPr lang="ru-RU" sz="2400" dirty="0" smtClean="0">
                <a:solidFill>
                  <a:srgbClr val="FF0000"/>
                </a:solidFill>
              </a:rPr>
              <a:t>чем через 1 год и 6 месяцев</a:t>
            </a:r>
            <a:r>
              <a:rPr lang="ru-RU" sz="2400" dirty="0" smtClean="0">
                <a:solidFill>
                  <a:srgbClr val="002060"/>
                </a:solidFill>
              </a:rPr>
              <a:t>. Профсоюзный стаж исчисляется со дня последнего принятия в члены Профсоюза</a:t>
            </a:r>
          </a:p>
          <a:p>
            <a:pPr algn="just"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Профсоюзный стаж суммируется в разные периоды трудовой деятельности, обучения и сохраняется за членами других отраслевых профсоюзов ФНПР</a:t>
            </a:r>
          </a:p>
          <a:p>
            <a:pPr algn="just">
              <a:spcBef>
                <a:spcPts val="0"/>
              </a:spcBef>
            </a:pPr>
            <a:endParaRPr lang="ru-RU" sz="8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Профсоюзный стаж сохраняется </a:t>
            </a:r>
            <a:r>
              <a:rPr lang="ru-RU" sz="2400" dirty="0" smtClean="0">
                <a:solidFill>
                  <a:srgbClr val="FF0000"/>
                </a:solidFill>
              </a:rPr>
              <a:t>в течение шести месяцев </a:t>
            </a:r>
            <a:r>
              <a:rPr lang="ru-RU" sz="2400" dirty="0" smtClean="0">
                <a:solidFill>
                  <a:srgbClr val="002060"/>
                </a:solidFill>
              </a:rPr>
              <a:t>с даты увольнения работника, даты отчисления студентов, если работник (студент) вновь встал на учет в ППО (по заявлению)</a:t>
            </a:r>
          </a:p>
          <a:p>
            <a:pPr algn="just">
              <a:spcBef>
                <a:spcPts val="0"/>
              </a:spcBef>
            </a:pPr>
            <a:endParaRPr lang="ru-RU" sz="2400" dirty="0" smtClean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Профсоюзный стаж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857232"/>
            <a:ext cx="9001156" cy="5500726"/>
          </a:xfrm>
        </p:spPr>
        <p:txBody>
          <a:bodyPr>
            <a:noAutofit/>
          </a:bodyPr>
          <a:lstStyle/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1. Общие положения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2. Цели, задачи, </a:t>
            </a:r>
            <a:r>
              <a:rPr lang="ru-RU" sz="2200" b="1" dirty="0">
                <a:solidFill>
                  <a:srgbClr val="002060"/>
                </a:solidFill>
              </a:rPr>
              <a:t>предмет</a:t>
            </a:r>
            <a:r>
              <a:rPr lang="ru-RU" sz="2200" dirty="0">
                <a:solidFill>
                  <a:srgbClr val="002060"/>
                </a:solidFill>
              </a:rPr>
              <a:t> и принципы деятельности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3. Членство в Профсоюзе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4. Организационная структура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5. Профсоюзные кадры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6. Первичная профсоюзная организация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7. Территориальная организация Профсоюза</a:t>
            </a:r>
          </a:p>
          <a:p>
            <a:pPr algn="l"/>
            <a:r>
              <a:rPr lang="ru-RU" sz="2200" b="1" dirty="0">
                <a:solidFill>
                  <a:srgbClr val="002060"/>
                </a:solidFill>
              </a:rPr>
              <a:t>ГЛАВА 8. Региональная (межрегиональная) организация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9. Управление в Профсоюзе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10. Имущество и финансовая деятельность Профсоюза</a:t>
            </a:r>
          </a:p>
          <a:p>
            <a:pPr algn="l"/>
            <a:r>
              <a:rPr lang="ru-RU" sz="2200" b="1" dirty="0">
                <a:solidFill>
                  <a:srgbClr val="002060"/>
                </a:solidFill>
              </a:rPr>
              <a:t>ГЛАВА 11. Символика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12. Реорганизация и ликвидация Профсоюза</a:t>
            </a:r>
          </a:p>
          <a:p>
            <a:pPr algn="l"/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37880"/>
            <a:ext cx="7853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Нормы, регулируемые Уставом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01122" cy="55007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002060"/>
                </a:solidFill>
              </a:rPr>
              <a:t>Какая организация?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Общероссийская (82 региона)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Добровольная (заявление пишет каждый сам)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Общественная (нет бюджетного финансирования)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Самоуправляемая (сама принимает Устав)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Некоммерческая (не извлекает прибыль)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Корпоративная (сама избирает руководящие органы)</a:t>
            </a:r>
            <a:endParaRPr lang="ru-RU" sz="2400" dirty="0">
              <a:solidFill>
                <a:srgbClr val="002060"/>
              </a:solidFill>
            </a:endParaRP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Кого объединяет?</a:t>
            </a:r>
          </a:p>
          <a:p>
            <a:pPr algn="l">
              <a:buFontTx/>
              <a:buChar char="-"/>
            </a:pPr>
            <a:r>
              <a:rPr lang="ru-RU" sz="2800" i="1" dirty="0">
                <a:solidFill>
                  <a:srgbClr val="002060"/>
                </a:solidFill>
              </a:rPr>
              <a:t>работников </a:t>
            </a:r>
            <a:r>
              <a:rPr lang="ru-RU" sz="2800" dirty="0">
                <a:solidFill>
                  <a:srgbClr val="002060"/>
                </a:solidFill>
              </a:rPr>
              <a:t>образовательных организаций, органов управления образованием, иных организаций сферы образования и науки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i="1" dirty="0">
                <a:solidFill>
                  <a:srgbClr val="002060"/>
                </a:solidFill>
              </a:rPr>
              <a:t>обучающихся</a:t>
            </a:r>
            <a:r>
              <a:rPr lang="ru-RU" sz="2800" dirty="0">
                <a:solidFill>
                  <a:srgbClr val="002060"/>
                </a:solidFill>
              </a:rPr>
              <a:t> в профессиональных образовательных организаций и организациях высшего образования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ПРОФЕССИОНАЛЬНЫЙ СОЮЗ работников народного образования и науки Российской Федерации?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01122" cy="5500726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i="1" dirty="0">
                <a:solidFill>
                  <a:srgbClr val="002060"/>
                </a:solidFill>
              </a:rPr>
              <a:t>Полное наименование: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Профессиональный союз работников народного образования и науки Российской Федерации</a:t>
            </a:r>
          </a:p>
          <a:p>
            <a:pPr algn="l">
              <a:spcBef>
                <a:spcPts val="0"/>
              </a:spcBef>
            </a:pPr>
            <a:r>
              <a:rPr lang="ru-RU" sz="2800" i="1" dirty="0">
                <a:solidFill>
                  <a:srgbClr val="002060"/>
                </a:solidFill>
              </a:rPr>
              <a:t>Сокращенное наименование: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Общероссийский Профсоюз образования</a:t>
            </a:r>
          </a:p>
          <a:p>
            <a:pPr algn="l">
              <a:spcBef>
                <a:spcPts val="0"/>
              </a:spcBef>
            </a:pPr>
            <a:endParaRPr lang="ru-RU" sz="800" b="1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</a:rPr>
              <a:t>Только такие наименования Профсоюза могут использоваться в наименованиях и на бланках организаций всех уровней организационной структуры Профсоюза без сокращений и изъятий</a:t>
            </a:r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Свердловская областная организация Профессионального союза работников народного образования и науки Российской Федерации (полное наименование)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Свердловская областная организация Общероссийского Профсоюза образования (сокращенное наименование)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Как правильно официально называются организации Профсоюза в соответствии с Уставом?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501122" cy="5500726"/>
          </a:xfrm>
        </p:spPr>
        <p:txBody>
          <a:bodyPr>
            <a:noAutofit/>
          </a:bodyPr>
          <a:lstStyle/>
          <a:p>
            <a:pPr algn="l"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</a:rPr>
              <a:t>представительство</a:t>
            </a:r>
            <a:r>
              <a:rPr lang="ru-RU" sz="2800" dirty="0">
                <a:solidFill>
                  <a:srgbClr val="002060"/>
                </a:solidFill>
              </a:rPr>
              <a:t> и </a:t>
            </a:r>
            <a:r>
              <a:rPr lang="ru-RU" sz="2800" b="1" dirty="0">
                <a:solidFill>
                  <a:srgbClr val="002060"/>
                </a:solidFill>
              </a:rPr>
              <a:t>защита</a:t>
            </a:r>
            <a:r>
              <a:rPr lang="ru-RU" sz="2800" dirty="0">
                <a:solidFill>
                  <a:srgbClr val="002060"/>
                </a:solidFill>
              </a:rPr>
              <a:t> индивидуальных и коллективных </a:t>
            </a:r>
            <a:r>
              <a:rPr lang="ru-RU" sz="2800" b="1" dirty="0" smtClean="0">
                <a:solidFill>
                  <a:srgbClr val="002060"/>
                </a:solidFill>
              </a:rPr>
              <a:t>социальных, трудовых, профессиональных </a:t>
            </a:r>
            <a:r>
              <a:rPr lang="ru-RU" sz="2800" dirty="0" smtClean="0">
                <a:solidFill>
                  <a:srgbClr val="002060"/>
                </a:solidFill>
              </a:rPr>
              <a:t>прав </a:t>
            </a:r>
            <a:r>
              <a:rPr lang="ru-RU" sz="2800" dirty="0">
                <a:solidFill>
                  <a:srgbClr val="002060"/>
                </a:solidFill>
              </a:rPr>
              <a:t>и интересов членов Профсоюза;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повышение качества жизни </a:t>
            </a:r>
            <a:r>
              <a:rPr lang="ru-RU" sz="2800" dirty="0">
                <a:solidFill>
                  <a:srgbClr val="002060"/>
                </a:solidFill>
              </a:rPr>
              <a:t>членов Профсоюза, достижение справедливого и достойного уровня </a:t>
            </a:r>
            <a:r>
              <a:rPr lang="ru-RU" sz="2800" b="1" dirty="0" smtClean="0">
                <a:solidFill>
                  <a:srgbClr val="002060"/>
                </a:solidFill>
              </a:rPr>
              <a:t>оплаты труда, </a:t>
            </a:r>
            <a:r>
              <a:rPr lang="ru-RU" sz="2800" dirty="0" smtClean="0">
                <a:solidFill>
                  <a:srgbClr val="002060"/>
                </a:solidFill>
              </a:rPr>
              <a:t>пенсий </a:t>
            </a:r>
            <a:r>
              <a:rPr lang="ru-RU" sz="2800" dirty="0">
                <a:solidFill>
                  <a:srgbClr val="002060"/>
                </a:solidFill>
              </a:rPr>
              <a:t>и социальных пособий, </a:t>
            </a:r>
            <a:r>
              <a:rPr lang="ru-RU" sz="2800" b="1" dirty="0" smtClean="0">
                <a:solidFill>
                  <a:srgbClr val="002060"/>
                </a:solidFill>
              </a:rPr>
              <a:t>стипендий, </a:t>
            </a:r>
            <a:r>
              <a:rPr lang="ru-RU" sz="2800" dirty="0">
                <a:solidFill>
                  <a:srgbClr val="002060"/>
                </a:solidFill>
              </a:rPr>
              <a:t>социальной и правовой защищенности работников и обучающихся;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реализация прав </a:t>
            </a:r>
            <a:r>
              <a:rPr lang="ru-RU" sz="2800" dirty="0">
                <a:solidFill>
                  <a:srgbClr val="002060"/>
                </a:solidFill>
              </a:rPr>
              <a:t>Профсоюза и его организаций </a:t>
            </a:r>
            <a:r>
              <a:rPr lang="ru-RU" sz="2800" b="1" dirty="0">
                <a:solidFill>
                  <a:srgbClr val="002060"/>
                </a:solidFill>
              </a:rPr>
              <a:t>на представительство</a:t>
            </a:r>
            <a:r>
              <a:rPr lang="ru-RU" sz="2800" dirty="0">
                <a:solidFill>
                  <a:srgbClr val="002060"/>
                </a:solidFill>
              </a:rPr>
              <a:t> в коллегиальных </a:t>
            </a:r>
            <a:r>
              <a:rPr lang="ru-RU" sz="2800" b="1" dirty="0" smtClean="0">
                <a:solidFill>
                  <a:srgbClr val="002060"/>
                </a:solidFill>
              </a:rPr>
              <a:t>органах управления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организациями сферы образования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 какой целью создан Профессиональный союз?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85794"/>
            <a:ext cx="8572560" cy="5715040"/>
          </a:xfrm>
        </p:spPr>
        <p:txBody>
          <a:bodyPr>
            <a:noAutofit/>
          </a:bodyPr>
          <a:lstStyle/>
          <a:p>
            <a:pPr algn="just"/>
            <a:endParaRPr lang="ru-RU" sz="2800" dirty="0">
              <a:solidFill>
                <a:srgbClr val="002060"/>
              </a:solidFill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построена структура Профсоюза?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2143116"/>
            <a:ext cx="350046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80 </a:t>
            </a:r>
            <a:r>
              <a:rPr lang="ru-RU" sz="2800" dirty="0" smtClean="0"/>
              <a:t>РОП(МРОП)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3643314"/>
            <a:ext cx="52864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2 291 ТОП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5214950"/>
            <a:ext cx="750099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74 829 ППО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71736" y="1000108"/>
            <a:ext cx="342902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Профсоюз</a:t>
            </a:r>
            <a:endParaRPr lang="ru-RU" sz="3200" dirty="0"/>
          </a:p>
        </p:txBody>
      </p:sp>
      <p:sp>
        <p:nvSpPr>
          <p:cNvPr id="12" name="Стрелка вниз 11"/>
          <p:cNvSpPr/>
          <p:nvPr/>
        </p:nvSpPr>
        <p:spPr>
          <a:xfrm flipH="1" flipV="1">
            <a:off x="4000496" y="4572008"/>
            <a:ext cx="50006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flipH="1" flipV="1">
            <a:off x="4000496" y="3000372"/>
            <a:ext cx="50006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 flipV="1">
            <a:off x="4000496" y="1643050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642918"/>
            <a:ext cx="8643998" cy="5929354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ППО</a:t>
            </a:r>
            <a:r>
              <a:rPr lang="ru-RU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dirty="0">
                <a:solidFill>
                  <a:srgbClr val="002060"/>
                </a:solidFill>
              </a:rPr>
              <a:t>добровольное объединение членов Профсоюза, работающих, обучающихся, как правило, </a:t>
            </a:r>
            <a:r>
              <a:rPr lang="ru-RU" sz="2800" b="1" dirty="0">
                <a:solidFill>
                  <a:srgbClr val="002060"/>
                </a:solidFill>
              </a:rPr>
              <a:t>в одной организации сферы </a:t>
            </a:r>
            <a:r>
              <a:rPr lang="ru-RU" sz="28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sz="2800" dirty="0" smtClean="0">
                <a:solidFill>
                  <a:srgbClr val="002060"/>
                </a:solidFill>
              </a:rPr>
              <a:t>(производственный принцип)</a:t>
            </a:r>
            <a:endParaRPr lang="ru-RU" sz="28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800" i="1" dirty="0" smtClean="0">
                <a:solidFill>
                  <a:srgbClr val="002060"/>
                </a:solidFill>
              </a:rPr>
              <a:t>Виды </a:t>
            </a:r>
            <a:r>
              <a:rPr lang="ru-RU" sz="2800" i="1" dirty="0">
                <a:solidFill>
                  <a:srgbClr val="002060"/>
                </a:solidFill>
              </a:rPr>
              <a:t>ППО: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Объединенная ППО (в вузе, коллеже (техникуме</a:t>
            </a:r>
            <a:r>
              <a:rPr lang="ru-RU" sz="28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  <a:endParaRPr lang="ru-RU" sz="28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на учете состоят работники и обучающиеся;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ППО с правами </a:t>
            </a:r>
            <a:r>
              <a:rPr lang="ru-RU" sz="28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ТОП:</a:t>
            </a:r>
            <a:endParaRPr lang="ru-RU" sz="28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на учете состоят </a:t>
            </a:r>
            <a:r>
              <a:rPr lang="ru-RU" sz="2800" b="1" dirty="0">
                <a:solidFill>
                  <a:srgbClr val="002060"/>
                </a:solidFill>
              </a:rPr>
              <a:t>200 и более </a:t>
            </a:r>
            <a:r>
              <a:rPr lang="ru-RU" sz="2800" dirty="0">
                <a:solidFill>
                  <a:srgbClr val="002060"/>
                </a:solidFill>
              </a:rPr>
              <a:t>членов Профсоюза,</a:t>
            </a:r>
          </a:p>
          <a:p>
            <a:pPr algn="just"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наделенная</a:t>
            </a:r>
            <a:r>
              <a:rPr lang="ru-RU" sz="2800" dirty="0">
                <a:solidFill>
                  <a:srgbClr val="002060"/>
                </a:solidFill>
              </a:rPr>
              <a:t> решением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президиума ТОП (РОП) </a:t>
            </a:r>
            <a:r>
              <a:rPr lang="ru-RU" sz="2800" b="1" dirty="0">
                <a:solidFill>
                  <a:srgbClr val="002060"/>
                </a:solidFill>
              </a:rPr>
              <a:t>правами ТОП </a:t>
            </a:r>
            <a:r>
              <a:rPr lang="ru-RU" sz="2800" dirty="0">
                <a:solidFill>
                  <a:srgbClr val="002060"/>
                </a:solidFill>
              </a:rPr>
              <a:t>в части организационно-уставных вопросов</a:t>
            </a:r>
            <a:endParaRPr lang="ru-RU" sz="2800" u="sng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Малочисленная </a:t>
            </a:r>
            <a:r>
              <a:rPr lang="ru-RU" sz="28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ППО:</a:t>
            </a:r>
            <a:endParaRPr lang="ru-RU" sz="28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на учете состоят </a:t>
            </a:r>
            <a:r>
              <a:rPr lang="ru-RU" sz="2800" b="1" dirty="0">
                <a:solidFill>
                  <a:srgbClr val="002060"/>
                </a:solidFill>
              </a:rPr>
              <a:t>до 15 </a:t>
            </a:r>
            <a:r>
              <a:rPr lang="ru-RU" sz="2800" dirty="0">
                <a:solidFill>
                  <a:srgbClr val="002060"/>
                </a:solidFill>
              </a:rPr>
              <a:t>членов Профсоюза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Что такое первичная профсоюзная организация (ППО)?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071546"/>
            <a:ext cx="7929618" cy="4929222"/>
          </a:xfrm>
        </p:spPr>
        <p:txBody>
          <a:bodyPr>
            <a:noAutofit/>
          </a:bodyPr>
          <a:lstStyle/>
          <a:p>
            <a:pPr algn="l"/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(городская, районная  и иная организация) -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добровольное объединение членов Профсоюза, состоящих на учете в ППО, действующее на </a:t>
            </a:r>
            <a:r>
              <a:rPr lang="ru-RU" sz="2800" b="1" dirty="0">
                <a:solidFill>
                  <a:srgbClr val="002060"/>
                </a:solidFill>
              </a:rPr>
              <a:t>территории </a:t>
            </a:r>
            <a:r>
              <a:rPr lang="ru-RU" sz="2800" dirty="0">
                <a:solidFill>
                  <a:srgbClr val="002060"/>
                </a:solidFill>
              </a:rPr>
              <a:t>одного или нескольких </a:t>
            </a:r>
            <a:r>
              <a:rPr lang="ru-RU" sz="2800" b="1" dirty="0">
                <a:solidFill>
                  <a:srgbClr val="002060"/>
                </a:solidFill>
              </a:rPr>
              <a:t>муниципальных образований </a:t>
            </a:r>
            <a:r>
              <a:rPr lang="ru-RU" sz="2800" dirty="0">
                <a:solidFill>
                  <a:srgbClr val="002060"/>
                </a:solidFill>
              </a:rPr>
              <a:t>одного субъекта Российской Федерации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(территориальный принцип)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14290"/>
            <a:ext cx="871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территориальная организация Профсоюза (ТОП)?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57786" y="655022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</TotalTime>
  <Words>1487</Words>
  <Application>Microsoft Office PowerPoint</Application>
  <PresentationFormat>Экран (4:3)</PresentationFormat>
  <Paragraphs>194</Paragraphs>
  <Slides>21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Уставные вопросы деятельности  профсоюзных организаций </vt:lpstr>
      <vt:lpstr> Устав Профсоюза – единственный учредительный и правоустанавливающий документ первичных, территориальных, региональных организаций Профсоюза и Профсоюза  Новая редакция Устава с тремя приложениями принята на  VIII Съезде Профсоюза  14 октября 2020 года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Уставные вопросы деятельности  профсоюзных организаций</dc:title>
  <dc:creator>prof</dc:creator>
  <cp:lastModifiedBy>prof</cp:lastModifiedBy>
  <cp:revision>62</cp:revision>
  <dcterms:created xsi:type="dcterms:W3CDTF">2021-03-15T08:50:25Z</dcterms:created>
  <dcterms:modified xsi:type="dcterms:W3CDTF">2021-03-19T04:52:50Z</dcterms:modified>
</cp:coreProperties>
</file>